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7" r:id="rId2"/>
    <p:sldId id="259" r:id="rId3"/>
    <p:sldId id="260" r:id="rId4"/>
    <p:sldId id="261" r:id="rId5"/>
    <p:sldId id="262" r:id="rId6"/>
    <p:sldId id="271" r:id="rId7"/>
    <p:sldId id="272" r:id="rId8"/>
    <p:sldId id="266" r:id="rId9"/>
    <p:sldId id="273" r:id="rId10"/>
    <p:sldId id="275" r:id="rId11"/>
    <p:sldId id="274" r:id="rId12"/>
    <p:sldId id="265" r:id="rId13"/>
    <p:sldId id="263" r:id="rId14"/>
    <p:sldId id="270" r:id="rId15"/>
    <p:sldId id="276" r:id="rId16"/>
    <p:sldId id="277" r:id="rId17"/>
    <p:sldId id="267" r:id="rId18"/>
    <p:sldId id="278" r:id="rId19"/>
    <p:sldId id="268" r:id="rId20"/>
    <p:sldId id="279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72BEC-F24A-C446-B0D4-F2574EC04BC9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4852A-1780-584E-A71E-2291E5EE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A9B5-C80B-F846-B858-EC4929AEE8E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2010-3B63-3B4A-91D3-AFEA2361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smtClean="0"/>
              <a:t>2.8 Respiration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60"/>
            <a:ext cx="4611077" cy="39174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Cell respiration is the controlled release of energy from organic compounds to produce ATP</a:t>
            </a:r>
          </a:p>
          <a:p>
            <a:pPr>
              <a:buFontTx/>
              <a:buChar char="-"/>
            </a:pPr>
            <a:r>
              <a:rPr lang="en-US" sz="1800" dirty="0" smtClean="0"/>
              <a:t>ATP from cell respiration is immediately available as a source of energy in the cell</a:t>
            </a:r>
          </a:p>
          <a:p>
            <a:pPr>
              <a:buFontTx/>
              <a:buChar char="-"/>
            </a:pPr>
            <a:r>
              <a:rPr lang="en-US" sz="1800" dirty="0" smtClean="0"/>
              <a:t>Anaerobic cell respiration gives a small yield of ATP from glucose</a:t>
            </a:r>
          </a:p>
          <a:p>
            <a:pPr>
              <a:buFontTx/>
              <a:buChar char="-"/>
            </a:pPr>
            <a:r>
              <a:rPr lang="en-US" sz="1800" dirty="0" smtClean="0"/>
              <a:t>Aerobic cell respiration requires oxygen and gives a large yield of ATP from glucose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507998"/>
            <a:ext cx="4122615" cy="29112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Use of anaerobic cell respiration in yeasts to produce ethanol and carbon dioxide in baking</a:t>
            </a:r>
          </a:p>
          <a:p>
            <a:pPr>
              <a:buFontTx/>
              <a:buChar char="-"/>
            </a:pPr>
            <a:r>
              <a:rPr lang="en-US" sz="1800" dirty="0" smtClean="0"/>
              <a:t>Lactate production in humans when anaerobic respiration is used to </a:t>
            </a:r>
            <a:r>
              <a:rPr lang="en-US" sz="1800" dirty="0" err="1" smtClean="0"/>
              <a:t>maximise</a:t>
            </a:r>
            <a:r>
              <a:rPr lang="en-US" sz="1800" dirty="0" smtClean="0"/>
              <a:t> the power of muscle contractions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731847"/>
            <a:ext cx="4122615" cy="1602153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Analysis of results from experiments involving measurement of respiration rates in germinating seeds or invertebrates using a respirometer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4689231"/>
            <a:ext cx="4611077" cy="2000735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Assessing the ethics of scientific research: the use of invertebrates in respirometer experiments has ethical implications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906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62963" y="274638"/>
            <a:ext cx="11118277" cy="6114624"/>
          </a:xfrm>
        </p:spPr>
      </p:pic>
      <p:sp>
        <p:nvSpPr>
          <p:cNvPr id="5" name="TextBox 4"/>
          <p:cNvSpPr txBox="1"/>
          <p:nvPr/>
        </p:nvSpPr>
        <p:spPr>
          <a:xfrm>
            <a:off x="1489518" y="6303348"/>
            <a:ext cx="750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Respiration makes ATP from ADP and 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5066" y="1593334"/>
            <a:ext cx="260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ATP is broken down energy is released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79" y="3547850"/>
            <a:ext cx="927100" cy="798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0950" y="38447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0" y="274638"/>
            <a:ext cx="8716417" cy="4913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20" y="4977391"/>
            <a:ext cx="675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lot of heat energy is released</a:t>
            </a:r>
          </a:p>
          <a:p>
            <a:endParaRPr lang="en-US" sz="2400" dirty="0"/>
          </a:p>
          <a:p>
            <a:r>
              <a:rPr lang="en-US" sz="2400" dirty="0" smtClean="0"/>
              <a:t>Q: Why does a mouse have a higher heart rate and breathing rate than an elephant?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1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142" y="274638"/>
            <a:ext cx="5975657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do cells need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32" y="201282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Three main types of activity: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/>
              <a:t>Synthesising large molecules </a:t>
            </a:r>
            <a:r>
              <a:rPr lang="en-US" dirty="0" smtClean="0"/>
              <a:t>(DNA, RNA, proteins)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Pumping molecules across membranes </a:t>
            </a:r>
            <a:r>
              <a:rPr lang="en-US" dirty="0" smtClean="0"/>
              <a:t>by active transport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Moving things </a:t>
            </a:r>
            <a:r>
              <a:rPr lang="en-US" dirty="0" smtClean="0"/>
              <a:t>around inside the cell (vesicles, chromosomes)</a:t>
            </a:r>
            <a:endParaRPr lang="en-US" dirty="0"/>
          </a:p>
        </p:txBody>
      </p:sp>
      <p:pic>
        <p:nvPicPr>
          <p:cNvPr id="5" name="Picture 4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23702" cy="18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>
                <a:cs typeface="Cambria"/>
              </a:rPr>
              <a:t>Respirometers: Practical</a:t>
            </a:r>
            <a:endParaRPr lang="en-US" dirty="0"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12" y="6017960"/>
            <a:ext cx="8697788" cy="2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  <a:cs typeface="Cambria"/>
              </a:rPr>
              <a:t>We will be measuring the respiration rate of maggots.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US" sz="2400" dirty="0" smtClean="0">
              <a:latin typeface="+mj-lt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8" y="945817"/>
            <a:ext cx="8510712" cy="459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112" y="4240887"/>
            <a:ext cx="331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could we measure the rate of reaction?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5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Anaerobic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554" y="14203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No oxygen used to break down glucose</a:t>
            </a:r>
          </a:p>
          <a:p>
            <a:pPr marL="0" indent="0" algn="ctr">
              <a:buNone/>
            </a:pPr>
            <a:r>
              <a:rPr lang="en-US" dirty="0" smtClean="0"/>
              <a:t>Yield of ATP small</a:t>
            </a:r>
          </a:p>
          <a:p>
            <a:pPr marL="0" indent="0" algn="ctr">
              <a:buNone/>
            </a:pPr>
            <a:r>
              <a:rPr lang="en-US" dirty="0" smtClean="0"/>
              <a:t>2 molecules of ATP per glucose molecule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Short rapid burst of ATP needed</a:t>
            </a:r>
          </a:p>
          <a:p>
            <a:pPr algn="ctr">
              <a:buFontTx/>
              <a:buChar char="-"/>
            </a:pPr>
            <a:r>
              <a:rPr lang="en-US" dirty="0" smtClean="0"/>
              <a:t>Oxygen supplies run out in cells</a:t>
            </a:r>
          </a:p>
          <a:p>
            <a:pPr algn="ctr">
              <a:buFontTx/>
              <a:buChar char="-"/>
            </a:pPr>
            <a:r>
              <a:rPr lang="en-US" dirty="0" smtClean="0"/>
              <a:t>Environment is deficient in oxygen (waterlogged soils) or breathing rates can’t keep up with demand</a:t>
            </a:r>
          </a:p>
        </p:txBody>
      </p:sp>
      <p:pic>
        <p:nvPicPr>
          <p:cNvPr id="4" name="Picture 3" descr="low-energy-man-feeling-power-355884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7" y="4372509"/>
            <a:ext cx="2160465" cy="24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6294" b="-76294"/>
          <a:stretch>
            <a:fillRect/>
          </a:stretch>
        </p:blipFill>
        <p:spPr>
          <a:xfrm>
            <a:off x="457200" y="-25142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342911"/>
            <a:ext cx="108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5765"/>
            <a:ext cx="9144000" cy="146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25" y="3720537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Yeast and Plants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79666" y="2471474"/>
            <a:ext cx="8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78282" y="5811219"/>
            <a:ext cx="8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anaerobic and aerobic respiration in humans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Both produce ATP</a:t>
            </a:r>
          </a:p>
          <a:p>
            <a:r>
              <a:rPr lang="en-US" dirty="0" smtClean="0"/>
              <a:t>Aerobic produces more than 30 molecules of ATP whereas anaerobic produces 2 molecules of ATP</a:t>
            </a:r>
          </a:p>
          <a:p>
            <a:r>
              <a:rPr lang="en-US" dirty="0" smtClean="0"/>
              <a:t>Aerobic respiration produces more energy than anaerobic respiration</a:t>
            </a:r>
          </a:p>
          <a:p>
            <a:r>
              <a:rPr lang="en-US" dirty="0" smtClean="0"/>
              <a:t>Aerobic respiration requires oxygen whereas anaerobic respiration does not require oxygen</a:t>
            </a:r>
          </a:p>
          <a:p>
            <a:r>
              <a:rPr lang="en-US" dirty="0" smtClean="0"/>
              <a:t>Aerobic respiration produces carbon dioxide and water whereas anaerobic respiration produces lactic acid</a:t>
            </a:r>
          </a:p>
        </p:txBody>
      </p:sp>
    </p:spTree>
    <p:extLst>
      <p:ext uri="{BB962C8B-B14F-4D97-AF65-F5344CB8AC3E}">
        <p14:creationId xmlns:p14="http://schemas.microsoft.com/office/powerpoint/2010/main" val="575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>
                <a:latin typeface="+mn-lt"/>
                <a:cs typeface="Cambria"/>
              </a:rPr>
              <a:t>Anaerobic Respiration</a:t>
            </a:r>
            <a:endParaRPr lang="en-US" dirty="0">
              <a:latin typeface="+mn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48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ambria"/>
              </a:rPr>
              <a:t>Glucose is broken down without oxygen</a:t>
            </a:r>
            <a:endParaRPr lang="en-US" dirty="0"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767"/>
          <a:stretch/>
        </p:blipFill>
        <p:spPr>
          <a:xfrm>
            <a:off x="899592" y="3212976"/>
            <a:ext cx="7446336" cy="30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27809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/>
                <a:cs typeface="Cambria"/>
              </a:rPr>
              <a:t>GLUCOSE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328" y="6167857"/>
            <a:ext cx="8229600" cy="744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cs typeface="Cambria"/>
              </a:rPr>
              <a:t>Both toxic in excess so must be removed </a:t>
            </a: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2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41" b="10541"/>
          <a:stretch>
            <a:fillRect/>
          </a:stretch>
        </p:blipFill>
        <p:spPr>
          <a:xfrm>
            <a:off x="1413078" y="2446784"/>
            <a:ext cx="6452434" cy="3548590"/>
          </a:xfrm>
        </p:spPr>
      </p:pic>
      <p:sp>
        <p:nvSpPr>
          <p:cNvPr id="5" name="Oval Callout 4"/>
          <p:cNvSpPr/>
          <p:nvPr/>
        </p:nvSpPr>
        <p:spPr>
          <a:xfrm>
            <a:off x="792013" y="464255"/>
            <a:ext cx="3727926" cy="2635329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078" y="1022201"/>
            <a:ext cx="268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Mummy, please explain the science of bread rising to 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964" y="274638"/>
            <a:ext cx="5755835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72" y="1479757"/>
            <a:ext cx="8229600" cy="51653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Research the uses of yeast: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 smtClean="0"/>
              <a:t>What is yeast?</a:t>
            </a:r>
          </a:p>
          <a:p>
            <a:pPr algn="ctr">
              <a:buFontTx/>
              <a:buChar char="-"/>
            </a:pPr>
            <a:r>
              <a:rPr lang="en-US" dirty="0" smtClean="0"/>
              <a:t>Does it respire aerobically or anaerobically or both?</a:t>
            </a:r>
          </a:p>
          <a:p>
            <a:pPr algn="ctr">
              <a:buFontTx/>
              <a:buChar char="-"/>
            </a:pPr>
            <a:r>
              <a:rPr lang="en-US" dirty="0" smtClean="0"/>
              <a:t>How is yeast used in baking?</a:t>
            </a:r>
            <a:r>
              <a:rPr lang="en-US" dirty="0"/>
              <a:t> </a:t>
            </a:r>
            <a:r>
              <a:rPr lang="en-US" dirty="0" smtClean="0"/>
              <a:t>(Refer to carbon dioxide and ethanol production)</a:t>
            </a:r>
          </a:p>
          <a:p>
            <a:pPr algn="ctr">
              <a:buFontTx/>
              <a:buChar char="-"/>
            </a:pPr>
            <a:r>
              <a:rPr lang="en-US" dirty="0" smtClean="0"/>
              <a:t>What is bioethanol?</a:t>
            </a:r>
          </a:p>
          <a:p>
            <a:pPr algn="ctr">
              <a:buFontTx/>
              <a:buChar char="-"/>
            </a:pPr>
            <a:r>
              <a:rPr lang="en-US" dirty="0" smtClean="0"/>
              <a:t>What is it used for?</a:t>
            </a:r>
          </a:p>
          <a:p>
            <a:pPr algn="ctr">
              <a:buFontTx/>
              <a:buChar char="-"/>
            </a:pPr>
            <a:r>
              <a:rPr lang="en-US" dirty="0" smtClean="0"/>
              <a:t>How is it produced?</a:t>
            </a:r>
          </a:p>
        </p:txBody>
      </p:sp>
      <p:pic>
        <p:nvPicPr>
          <p:cNvPr id="4" name="Picture 3" descr="1381490887_ye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162"/>
            <a:ext cx="2572159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amallies.org/images/up/6Breathe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987661"/>
            <a:ext cx="2173360" cy="217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.depositphotos.com/1007168/1249/i/950/depositphotos_12492627-Water-Drop-Cartoon-Charac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7661"/>
            <a:ext cx="1322384" cy="1889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_IlNUPR-0M50/TDVGmD8-lVI/AAAAAAAANmo/ft4V5dUKz4U/s1600/SUG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96" y="0"/>
            <a:ext cx="2064534" cy="23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uralwellbeing.org.uk/images/oxygentan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41" y="3069060"/>
            <a:ext cx="1971606" cy="1971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oss 3"/>
          <p:cNvSpPr/>
          <p:nvPr/>
        </p:nvSpPr>
        <p:spPr>
          <a:xfrm>
            <a:off x="359531" y="260648"/>
            <a:ext cx="1224136" cy="1296144"/>
          </a:xfrm>
          <a:prstGeom prst="plus">
            <a:avLst>
              <a:gd name="adj" fmla="val 43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ross 10"/>
          <p:cNvSpPr/>
          <p:nvPr/>
        </p:nvSpPr>
        <p:spPr>
          <a:xfrm>
            <a:off x="2195736" y="280053"/>
            <a:ext cx="1224136" cy="1296144"/>
          </a:xfrm>
          <a:prstGeom prst="plus">
            <a:avLst>
              <a:gd name="adj" fmla="val 43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9632" y="51610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Carbon dioxide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212425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27665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Glucose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11752" y="50865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Oxygen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40717" y="50758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1637284" y="5799321"/>
            <a:ext cx="3103682" cy="89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toonclips.com/600/8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30" y="147342"/>
            <a:ext cx="1913145" cy="1976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ross 16"/>
          <p:cNvSpPr/>
          <p:nvPr/>
        </p:nvSpPr>
        <p:spPr>
          <a:xfrm>
            <a:off x="1259632" y="1375304"/>
            <a:ext cx="1224136" cy="1296144"/>
          </a:xfrm>
          <a:prstGeom prst="plus">
            <a:avLst>
              <a:gd name="adj" fmla="val 43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19764" y="5877272"/>
            <a:ext cx="201622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Make an equation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68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 </a:t>
            </a:r>
            <a:r>
              <a:rPr lang="en-US" dirty="0" err="1" smtClean="0"/>
              <a:t>pg</a:t>
            </a:r>
            <a:r>
              <a:rPr lang="en-US" dirty="0" smtClean="0"/>
              <a:t> 125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1-12 at 5.2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69"/>
            <a:ext cx="9149366" cy="25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Evolution of anaerobic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482"/>
            <a:ext cx="8229600" cy="36264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Ancestors would need to escape predators quickly</a:t>
            </a:r>
          </a:p>
          <a:p>
            <a:pPr marL="0" indent="0" algn="ctr">
              <a:buNone/>
            </a:pPr>
            <a:r>
              <a:rPr lang="en-US" dirty="0" smtClean="0"/>
              <a:t>Chasing animals for food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Need a short burst of ATP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Those that are better – survive and reproduce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Now mainly used in sport</a:t>
            </a:r>
          </a:p>
        </p:txBody>
      </p:sp>
      <p:pic>
        <p:nvPicPr>
          <p:cNvPr id="4" name="Picture 3" descr="preview (54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2990"/>
            <a:ext cx="4650214" cy="2065010"/>
          </a:xfrm>
          <a:prstGeom prst="rect">
            <a:avLst/>
          </a:prstGeom>
        </p:spPr>
      </p:pic>
      <p:pic>
        <p:nvPicPr>
          <p:cNvPr id="5" name="Picture 4" descr="depositphotos_19809895-cartoon-sport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72" y="4792990"/>
            <a:ext cx="2488228" cy="20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amallies.org/images/up/6Breathe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2" y="3158872"/>
            <a:ext cx="1408800" cy="1408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.depositphotos.com/1007168/1249/i/950/depositphotos_12492627-Water-Drop-Cartoon-Charac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68" y="4101808"/>
            <a:ext cx="938462" cy="134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_IlNUPR-0M50/TDVGmD8-lVI/AAAAAAAANmo/ft4V5dUKz4U/s1600/SUG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62308"/>
            <a:ext cx="1548172" cy="1789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uralwellbeing.org.uk/images/oxygentan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199045"/>
            <a:ext cx="1304847" cy="1304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456767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Carbon dioxide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72872" y="645920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8937" y="18514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Glucose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54738" y="25354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Oxygen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55117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890247">
            <a:off x="3269323" y="2710170"/>
            <a:ext cx="2030150" cy="54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toonclips.com/600/8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93" y="5302918"/>
            <a:ext cx="1118991" cy="1156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6099" y="6194283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mus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32" y="2540451"/>
            <a:ext cx="4237321" cy="237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099" y="2495257"/>
            <a:ext cx="40132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Controlled release of energy from </a:t>
            </a:r>
            <a:r>
              <a:rPr lang="en-US" u="sng" dirty="0" smtClean="0"/>
              <a:t>organic compounds</a:t>
            </a:r>
            <a:r>
              <a:rPr lang="en-US" dirty="0" smtClean="0"/>
              <a:t> to produce ATP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5352306"/>
            <a:ext cx="33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We’ll look at this in a minute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124200" y="4406900"/>
            <a:ext cx="1447800" cy="1130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62" y="2332037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Source of </a:t>
            </a:r>
            <a:r>
              <a:rPr lang="en-US" b="1" u="sng" dirty="0" smtClean="0"/>
              <a:t>organic compounds </a:t>
            </a:r>
            <a:r>
              <a:rPr lang="en-US" dirty="0" smtClean="0"/>
              <a:t>to break down comes from the food we eat</a:t>
            </a:r>
            <a:endParaRPr lang="en-US" dirty="0"/>
          </a:p>
        </p:txBody>
      </p:sp>
      <p:pic>
        <p:nvPicPr>
          <p:cNvPr id="5" name="Picture 4" descr="free-vector-fast-food-cartoon-01-vector_094464_(2)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6" y="2039893"/>
            <a:ext cx="5065074" cy="3798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797" y="5657279"/>
            <a:ext cx="547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 is mainly used in respiration. </a:t>
            </a:r>
          </a:p>
          <a:p>
            <a:r>
              <a:rPr lang="en-US" dirty="0" smtClean="0"/>
              <a:t>Fats/lipids and even amino acids from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52" r="-27052"/>
          <a:stretch>
            <a:fillRect/>
          </a:stretch>
        </p:blipFill>
        <p:spPr>
          <a:xfrm>
            <a:off x="-1249726" y="274638"/>
            <a:ext cx="11343674" cy="6238584"/>
          </a:xfrm>
        </p:spPr>
      </p:pic>
    </p:spTree>
    <p:extLst>
      <p:ext uri="{BB962C8B-B14F-4D97-AF65-F5344CB8AC3E}">
        <p14:creationId xmlns:p14="http://schemas.microsoft.com/office/powerpoint/2010/main" val="2640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11" r="-15611"/>
          <a:stretch>
            <a:fillRect/>
          </a:stretch>
        </p:blipFill>
        <p:spPr>
          <a:xfrm>
            <a:off x="-809326" y="0"/>
            <a:ext cx="10270826" cy="5648559"/>
          </a:xfrm>
        </p:spPr>
      </p:pic>
      <p:sp>
        <p:nvSpPr>
          <p:cNvPr id="3" name="Rectangle 2"/>
          <p:cNvSpPr/>
          <p:nvPr/>
        </p:nvSpPr>
        <p:spPr>
          <a:xfrm>
            <a:off x="0" y="5923197"/>
            <a:ext cx="9005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(all biological processes are enzyme controlled)</a:t>
            </a:r>
          </a:p>
        </p:txBody>
      </p:sp>
    </p:spTree>
    <p:extLst>
      <p:ext uri="{BB962C8B-B14F-4D97-AF65-F5344CB8AC3E}">
        <p14:creationId xmlns:p14="http://schemas.microsoft.com/office/powerpoint/2010/main" val="12733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" y="3870305"/>
            <a:ext cx="8226778" cy="3199303"/>
          </a:xfrm>
          <a:prstGeom prst="rect">
            <a:avLst/>
          </a:prstGeom>
        </p:spPr>
      </p:pic>
      <p:pic>
        <p:nvPicPr>
          <p:cNvPr id="4" name="Picture 3" descr="full-energy-man-feeling-strong-powerful-lots-355884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93" y="2874418"/>
            <a:ext cx="1948507" cy="2241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96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Aerobic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688"/>
            <a:ext cx="7455851" cy="27307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Glucose fully broken down </a:t>
            </a:r>
          </a:p>
          <a:p>
            <a:pPr marL="0" indent="0">
              <a:buNone/>
            </a:pPr>
            <a:r>
              <a:rPr lang="en-US" dirty="0" smtClean="0"/>
              <a:t>Releases a great quantity of energy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30 molecules of ATP produced per glucose molecule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reactions of aerobic respiration occur in the cytoplasm and mitochondria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7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72" y="3712969"/>
            <a:ext cx="256459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ATP is not transferred from cell to cell – it is continuously needed and produced in each cell to carry out their functions</a:t>
            </a:r>
            <a:endParaRPr lang="en-US" sz="2000" dirty="0"/>
          </a:p>
        </p:txBody>
      </p:sp>
      <p:pic>
        <p:nvPicPr>
          <p:cNvPr id="5" name="Picture 4" descr="1280px-ATP_chemical_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66" y="0"/>
            <a:ext cx="5660884" cy="3148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065" y="1511861"/>
            <a:ext cx="215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Adenosine Triphosphate (ATP)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23" y="3148867"/>
            <a:ext cx="5362222" cy="3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596</Words>
  <Application>Microsoft Macintosh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Cambria</vt:lpstr>
      <vt:lpstr>Arial</vt:lpstr>
      <vt:lpstr>Office Theme</vt:lpstr>
      <vt:lpstr>2.8 Respiration</vt:lpstr>
      <vt:lpstr>PowerPoint Presentation</vt:lpstr>
      <vt:lpstr>PowerPoint Presentation</vt:lpstr>
      <vt:lpstr>Respiration</vt:lpstr>
      <vt:lpstr>Humans</vt:lpstr>
      <vt:lpstr>PowerPoint Presentation</vt:lpstr>
      <vt:lpstr>PowerPoint Presentation</vt:lpstr>
      <vt:lpstr>Aerobic</vt:lpstr>
      <vt:lpstr>PowerPoint Presentation</vt:lpstr>
      <vt:lpstr>PowerPoint Presentation</vt:lpstr>
      <vt:lpstr>PowerPoint Presentation</vt:lpstr>
      <vt:lpstr>Why do cells need energy?</vt:lpstr>
      <vt:lpstr>Respirometers: Practical</vt:lpstr>
      <vt:lpstr>Anaerobic</vt:lpstr>
      <vt:lpstr>PowerPoint Presentation</vt:lpstr>
      <vt:lpstr>Compare anaerobic and aerobic respiration in humans (4)</vt:lpstr>
      <vt:lpstr>Anaerobic Respiration</vt:lpstr>
      <vt:lpstr>PowerPoint Presentation</vt:lpstr>
      <vt:lpstr>Yeast</vt:lpstr>
      <vt:lpstr>Data Q pg 125</vt:lpstr>
      <vt:lpstr>Evolution of anaerobic respiration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49</cp:revision>
  <cp:lastPrinted>2017-12-08T00:25:37Z</cp:lastPrinted>
  <dcterms:created xsi:type="dcterms:W3CDTF">2014-12-09T00:07:25Z</dcterms:created>
  <dcterms:modified xsi:type="dcterms:W3CDTF">2017-12-10T23:51:18Z</dcterms:modified>
</cp:coreProperties>
</file>